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8"/>
  </p:handoutMasterIdLst>
  <p:sldIdLst>
    <p:sldId id="288" r:id="rId3"/>
    <p:sldId id="333" r:id="rId4"/>
    <p:sldId id="295" r:id="rId5"/>
    <p:sldId id="296" r:id="rId6"/>
    <p:sldId id="291" r:id="rId8"/>
    <p:sldId id="292" r:id="rId9"/>
    <p:sldId id="293" r:id="rId10"/>
    <p:sldId id="385" r:id="rId11"/>
    <p:sldId id="386" r:id="rId12"/>
    <p:sldId id="387" r:id="rId13"/>
    <p:sldId id="343" r:id="rId14"/>
    <p:sldId id="388" r:id="rId15"/>
    <p:sldId id="389" r:id="rId16"/>
    <p:sldId id="390" r:id="rId17"/>
    <p:sldId id="355" r:id="rId18"/>
    <p:sldId id="391" r:id="rId19"/>
    <p:sldId id="392" r:id="rId20"/>
    <p:sldId id="393" r:id="rId21"/>
    <p:sldId id="394" r:id="rId22"/>
    <p:sldId id="395" r:id="rId23"/>
    <p:sldId id="396" r:id="rId24"/>
    <p:sldId id="397" r:id="rId25"/>
    <p:sldId id="356" r:id="rId26"/>
    <p:sldId id="339" r:id="rId27"/>
    <p:sldId id="399" r:id="rId28"/>
    <p:sldId id="400" r:id="rId29"/>
    <p:sldId id="401" r:id="rId30"/>
    <p:sldId id="402" r:id="rId31"/>
    <p:sldId id="346" r:id="rId32"/>
    <p:sldId id="357" r:id="rId33"/>
    <p:sldId id="349" r:id="rId34"/>
    <p:sldId id="321" r:id="rId35"/>
    <p:sldId id="359" r:id="rId36"/>
    <p:sldId id="358" r:id="rId37"/>
    <p:sldId id="350" r:id="rId38"/>
    <p:sldId id="351" r:id="rId39"/>
    <p:sldId id="360" r:id="rId40"/>
    <p:sldId id="323" r:id="rId41"/>
    <p:sldId id="324" r:id="rId42"/>
    <p:sldId id="325" r:id="rId43"/>
    <p:sldId id="328" r:id="rId44"/>
    <p:sldId id="361" r:id="rId45"/>
    <p:sldId id="362" r:id="rId46"/>
    <p:sldId id="326" r:id="rId47"/>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60"/>
        <p:guide pos="388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hyperlink" Target="http://www.tjitrc.com/Information/infolistform.aspx?id=1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伦敦举办</a:t>
            </a:r>
            <a:r>
              <a:rPr lang="en-US" altLang="zh-CN" sz="2800" dirty="0"/>
              <a:t>2012</a:t>
            </a:r>
            <a:r>
              <a:rPr lang="zh-CN" altLang="en-US" sz="2800" dirty="0"/>
              <a:t>奥运会；</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343400"/>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zh-CN" altLang="en-US" sz="2400" dirty="0">
                <a:solidFill>
                  <a:schemeClr val="tx2"/>
                </a:solidFill>
              </a:rPr>
              <a:t>的研究</a:t>
            </a:r>
            <a:endParaRPr lang="zh-CN" altLang="en-US"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2014</a:t>
            </a:r>
            <a:r>
              <a:rPr lang="zh-CN" altLang="en-US" sz="2400" dirty="0"/>
              <a:t>年</a:t>
            </a:r>
            <a:r>
              <a:rPr lang="en-US" altLang="zh-CN" sz="2400" dirty="0"/>
              <a:t>,7</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627844</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853815"/>
            <a:ext cx="5431790" cy="2172970"/>
          </a:xfrm>
          <a:prstGeom prst="rect">
            <a:avLst/>
          </a:prstGeo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935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54685" y="262890"/>
            <a:ext cx="9771380" cy="554990"/>
          </a:xfrm>
        </p:spPr>
        <p:txBody>
          <a:bodyPr/>
          <a:lstStyle/>
          <a:p>
            <a:pPr eaLnBrk="1" hangingPunct="1"/>
            <a:r>
              <a:rPr lang="en-US" altLang="zh-CN" dirty="0"/>
              <a:t>1993-2006 PMP</a:t>
            </a:r>
            <a:r>
              <a:rPr lang="zh-CN" altLang="en-US" dirty="0"/>
              <a:t>认证的增长情况</a:t>
            </a:r>
            <a:endParaRPr lang="en-US" altLang="zh-CN" dirty="0"/>
          </a:p>
        </p:txBody>
      </p:sp>
      <p:sp>
        <p:nvSpPr>
          <p:cNvPr id="53251"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53252" name="Picture 4" descr="Fig01-08.bmp"/>
          <p:cNvPicPr>
            <a:picLocks noChangeAspect="1"/>
          </p:cNvPicPr>
          <p:nvPr/>
        </p:nvPicPr>
        <p:blipFill>
          <a:blip r:embed="rId1"/>
          <a:srcRect b="6848"/>
          <a:stretch>
            <a:fillRect/>
          </a:stretch>
        </p:blipFill>
        <p:spPr bwMode="auto">
          <a:xfrm>
            <a:off x="2539659" y="1645908"/>
            <a:ext cx="7239000" cy="424338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hlinkClick r:id="rId1"/>
              </a:rPr>
              <a:t>http://www.tjitrc.com/Information/infolistform.aspx?id=15</a:t>
            </a:r>
            <a:r>
              <a:rPr lang="en-US" altLang="zh-CN" dirty="0"/>
              <a:t>  </a:t>
            </a:r>
            <a:endParaRPr lang="zh-CN" altLang="en-US"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2"/>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阅读教材第一、二章，不懂的地方小组讨论，解决不了的可以下次课上提出；</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课程介绍</a:t>
            </a:r>
            <a:endParaRPr lang="zh-CN" altLang="en-US" dirty="0">
              <a:latin typeface="微软雅黑" panose="020B0503020204020204" pitchFamily="34" charset="-122"/>
              <a:ea typeface="微软雅黑" panose="020B0503020204020204" pitchFamily="34" charset="-122"/>
            </a:endParaRPr>
          </a:p>
        </p:txBody>
      </p:sp>
      <p:sp>
        <p:nvSpPr>
          <p:cNvPr id="10243" name="内容占位符 2"/>
          <p:cNvSpPr>
            <a:spLocks noGrp="1"/>
          </p:cNvSpPr>
          <p:nvPr>
            <p:ph sz="quarter" idx="1"/>
          </p:nvPr>
        </p:nvSpPr>
        <p:spPr>
          <a:xfrm>
            <a:off x="400050" y="1168400"/>
            <a:ext cx="9944100" cy="5586730"/>
          </a:xfrm>
        </p:spPr>
        <p:txBody>
          <a:bodyPr/>
          <a:lstStyle/>
          <a:p>
            <a:r>
              <a:rPr lang="zh-CN" altLang="en-US" sz="2400" dirty="0">
                <a:latin typeface="微软雅黑" panose="020B0503020204020204" pitchFamily="34" charset="-122"/>
                <a:ea typeface="微软雅黑" panose="020B0503020204020204" pitchFamily="34" charset="-122"/>
              </a:rPr>
              <a:t>必修课，</a:t>
            </a:r>
            <a:r>
              <a:rPr lang="en-US" altLang="zh-CN" sz="2400" dirty="0"/>
              <a:t>3</a:t>
            </a:r>
            <a:r>
              <a:rPr lang="zh-CN" altLang="en-US" sz="2400" dirty="0">
                <a:latin typeface="微软雅黑" panose="020B0503020204020204" pitchFamily="34" charset="-122"/>
                <a:ea typeface="微软雅黑" panose="020B0503020204020204" pitchFamily="34" charset="-122"/>
              </a:rPr>
              <a:t>学分： </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t>平时成绩</a:t>
            </a:r>
            <a:r>
              <a:rPr lang="en-US" altLang="zh-CN" sz="2000" dirty="0"/>
              <a:t>20</a:t>
            </a:r>
            <a:r>
              <a:rPr lang="zh-CN" altLang="en-US" sz="2000" dirty="0"/>
              <a:t>分：纪律出勤</a:t>
            </a:r>
            <a:r>
              <a:rPr lang="zh-CN" sz="2000" dirty="0"/>
              <a:t>、</a:t>
            </a:r>
            <a:r>
              <a:rPr lang="zh-CN" altLang="en-US" sz="2000" dirty="0"/>
              <a:t>课堂讨论及作业</a:t>
            </a:r>
            <a:endParaRPr lang="zh-CN" altLang="en-US" sz="2000" dirty="0"/>
          </a:p>
          <a:p>
            <a:pPr lvl="2"/>
            <a:r>
              <a:rPr lang="zh-CN" altLang="en-US" sz="2000" dirty="0"/>
              <a:t>缺勤一次扣</a:t>
            </a:r>
            <a:r>
              <a:rPr lang="en-US" altLang="zh-CN" sz="2000" dirty="0"/>
              <a:t>5</a:t>
            </a:r>
            <a:r>
              <a:rPr lang="zh-CN" altLang="en-US" sz="2000" dirty="0"/>
              <a:t>分，缺勤三次本课程平时成绩为</a:t>
            </a:r>
            <a:r>
              <a:rPr lang="en-US" altLang="zh-CN" sz="2000" dirty="0"/>
              <a:t>0</a:t>
            </a:r>
            <a:r>
              <a:rPr lang="zh-CN" altLang="en-US" sz="2000" dirty="0"/>
              <a:t>分；</a:t>
            </a:r>
            <a:endParaRPr lang="en-US" altLang="zh-CN" sz="2000" dirty="0"/>
          </a:p>
          <a:p>
            <a:pPr lvl="1"/>
            <a:r>
              <a:rPr lang="zh-CN" altLang="en-US" sz="2000" dirty="0">
                <a:sym typeface="+mn-ea"/>
              </a:rPr>
              <a:t>实践作业20分；</a:t>
            </a:r>
            <a:endParaRPr lang="zh-CN" altLang="en-US" sz="2000" dirty="0"/>
          </a:p>
          <a:p>
            <a:pPr lvl="1"/>
            <a:r>
              <a:rPr lang="zh-CN" altLang="en-US" sz="2000" dirty="0">
                <a:sym typeface="+mn-ea"/>
              </a:rPr>
              <a:t>期末考试：</a:t>
            </a:r>
            <a:r>
              <a:rPr lang="en-US" altLang="zh-CN" sz="2000" dirty="0">
                <a:sym typeface="+mn-ea"/>
              </a:rPr>
              <a:t>60</a:t>
            </a:r>
            <a:r>
              <a:rPr lang="zh-CN" altLang="en-US" sz="2000" dirty="0">
                <a:sym typeface="+mn-ea"/>
              </a:rPr>
              <a:t>分；</a:t>
            </a:r>
            <a:endParaRPr lang="en-US" altLang="zh-CN" sz="2000" dirty="0"/>
          </a:p>
          <a:p>
            <a:r>
              <a:rPr lang="zh-CN" altLang="en-US" sz="2400" dirty="0">
                <a:latin typeface="微软雅黑" panose="020B0503020204020204" pitchFamily="34" charset="-122"/>
                <a:ea typeface="微软雅黑" panose="020B0503020204020204" pitchFamily="34" charset="-122"/>
              </a:rPr>
              <a:t>结组讨论学习，小组坐在一起； 对专业基础要求不高，学习起点平等，都有机会学好本课程； </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FF0000"/>
                </a:solidFill>
              </a:rPr>
              <a:t>项目管理学科的核心：从实践中来，到实践中去；听懂的只是知识，反复实践后才是能力，实践就是不停地犯错和尝试</a:t>
            </a:r>
            <a:r>
              <a:rPr lang="zh-CN" altLang="en-US" sz="2400" dirty="0">
                <a:solidFill>
                  <a:srgbClr val="FF0000"/>
                </a:solidFill>
              </a:rPr>
              <a:t>；</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0" dur="500"/>
                                        <p:tgtEl>
                                          <p:spTgt spid="102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3" dur="500"/>
                                        <p:tgtEl>
                                          <p:spTgt spid="102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16" dur="500"/>
                                        <p:tgtEl>
                                          <p:spTgt spid="1024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19" dur="500"/>
                                        <p:tgtEl>
                                          <p:spTgt spid="1024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24" dur="500"/>
                                        <p:tgtEl>
                                          <p:spTgt spid="1024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243">
                                            <p:txEl>
                                              <p:pRg st="6" end="6"/>
                                            </p:txEl>
                                          </p:spTgt>
                                        </p:tgtEl>
                                        <p:attrNameLst>
                                          <p:attrName>style.visibility</p:attrName>
                                        </p:attrNameLst>
                                      </p:cBhvr>
                                      <p:to>
                                        <p:strVal val="visible"/>
                                      </p:to>
                                    </p:set>
                                    <p:animEffect transition="in" filter="blinds(horizontal)">
                                      <p:cBhvr>
                                        <p:cTn id="29"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信息依赖于存储或传播的介质载体，有生命周期（产出、传播、利用、消亡）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4223</Words>
  <Application>WPS 演示</Application>
  <PresentationFormat>全屏显示(4:3)</PresentationFormat>
  <Paragraphs>426</Paragraphs>
  <Slides>44</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课程介绍</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1993-2006 PMP认证的增长情况</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370</cp:revision>
  <dcterms:created xsi:type="dcterms:W3CDTF">2007-11-27T23:54:00Z</dcterms:created>
  <dcterms:modified xsi:type="dcterms:W3CDTF">2019-02-24T08:39:25Z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